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8" r:id="rId3"/>
    <p:sldId id="257" r:id="rId4"/>
    <p:sldId id="329" r:id="rId5"/>
    <p:sldId id="343" r:id="rId6"/>
    <p:sldId id="272" r:id="rId7"/>
    <p:sldId id="273" r:id="rId8"/>
    <p:sldId id="274" r:id="rId9"/>
    <p:sldId id="344" r:id="rId10"/>
    <p:sldId id="311" r:id="rId11"/>
    <p:sldId id="313" r:id="rId12"/>
    <p:sldId id="316" r:id="rId13"/>
    <p:sldId id="312" r:id="rId14"/>
    <p:sldId id="317" r:id="rId15"/>
    <p:sldId id="319" r:id="rId16"/>
    <p:sldId id="320" r:id="rId17"/>
    <p:sldId id="321" r:id="rId18"/>
    <p:sldId id="291" r:id="rId19"/>
    <p:sldId id="322" r:id="rId20"/>
    <p:sldId id="323" r:id="rId21"/>
    <p:sldId id="324" r:id="rId22"/>
    <p:sldId id="263" r:id="rId23"/>
    <p:sldId id="325" r:id="rId24"/>
    <p:sldId id="326" r:id="rId25"/>
    <p:sldId id="267" r:id="rId26"/>
    <p:sldId id="266" r:id="rId27"/>
    <p:sldId id="268" r:id="rId28"/>
    <p:sldId id="269" r:id="rId29"/>
    <p:sldId id="286" r:id="rId30"/>
    <p:sldId id="327" r:id="rId31"/>
    <p:sldId id="333" r:id="rId32"/>
    <p:sldId id="265" r:id="rId33"/>
    <p:sldId id="309" r:id="rId34"/>
    <p:sldId id="261" r:id="rId35"/>
    <p:sldId id="301" r:id="rId36"/>
    <p:sldId id="262" r:id="rId37"/>
    <p:sldId id="31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03" r:id="rId47"/>
    <p:sldId id="304" r:id="rId48"/>
    <p:sldId id="279" r:id="rId49"/>
    <p:sldId id="307" r:id="rId50"/>
    <p:sldId id="280" r:id="rId51"/>
    <p:sldId id="281" r:id="rId52"/>
    <p:sldId id="306" r:id="rId53"/>
    <p:sldId id="282" r:id="rId54"/>
    <p:sldId id="308" r:id="rId55"/>
    <p:sldId id="283" r:id="rId56"/>
    <p:sldId id="275" r:id="rId57"/>
    <p:sldId id="276" r:id="rId58"/>
    <p:sldId id="285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92"/>
    <p:restoredTop sz="94598"/>
  </p:normalViewPr>
  <p:slideViewPr>
    <p:cSldViewPr snapToGrid="0" snapToObjects="1">
      <p:cViewPr varScale="1">
        <p:scale>
          <a:sx n="90" d="100"/>
          <a:sy n="90" d="100"/>
        </p:scale>
        <p:origin x="216" y="10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1767-5D2B-3D44-AD25-F20FD82358E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2EB2-0090-174C-A81D-C1F739B70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826" y="3696101"/>
            <a:ext cx="2509374" cy="2509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Week 1</a:t>
            </a:r>
            <a:br>
              <a:rPr lang="en-US" sz="3600" dirty="0"/>
            </a:br>
            <a:r>
              <a:rPr lang="en-US" sz="3600" dirty="0"/>
              <a:t>Distributed Infrastructure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DevOps is a </a:t>
            </a:r>
            <a:r>
              <a:rPr lang="en-US" b="1" dirty="0"/>
              <a:t>culture</a:t>
            </a:r>
            <a:r>
              <a:rPr lang="en-US" dirty="0"/>
              <a:t> that embraces </a:t>
            </a:r>
            <a:r>
              <a:rPr lang="en-US" b="1" dirty="0"/>
              <a:t>collaboration</a:t>
            </a:r>
            <a:r>
              <a:rPr lang="en-US" dirty="0"/>
              <a:t> and </a:t>
            </a:r>
            <a:r>
              <a:rPr lang="en-US" b="1" dirty="0"/>
              <a:t>automation</a:t>
            </a:r>
            <a:r>
              <a:rPr lang="en-US" dirty="0"/>
              <a:t> to accelerate the process of software delivery and infrastructure change.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-- </a:t>
            </a:r>
            <a:r>
              <a:rPr lang="en-US" sz="1800" dirty="0"/>
              <a:t>My definition loosely based on Wikipedia</a:t>
            </a:r>
          </a:p>
        </p:txBody>
      </p:sp>
    </p:spTree>
    <p:extLst>
      <p:ext uri="{BB962C8B-B14F-4D97-AF65-F5344CB8AC3E}">
        <p14:creationId xmlns:p14="http://schemas.microsoft.com/office/powerpoint/2010/main" val="729556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methodology combining multiple practices within the IT organization.</a:t>
            </a:r>
          </a:p>
        </p:txBody>
      </p:sp>
    </p:spTree>
    <p:extLst>
      <p:ext uri="{BB962C8B-B14F-4D97-AF65-F5344CB8AC3E}">
        <p14:creationId xmlns:p14="http://schemas.microsoft.com/office/powerpoint/2010/main" val="87042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05" y="1417638"/>
            <a:ext cx="7546611" cy="52636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589995">
            <a:off x="237740" y="1475865"/>
            <a:ext cx="2276159" cy="95410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The evolution</a:t>
            </a:r>
            <a:br>
              <a:rPr lang="en-US" sz="2800" dirty="0"/>
            </a:br>
            <a:r>
              <a:rPr lang="en-US" sz="2800" dirty="0"/>
              <a:t>of technology.</a:t>
            </a:r>
          </a:p>
        </p:txBody>
      </p:sp>
    </p:spTree>
    <p:extLst>
      <p:ext uri="{BB962C8B-B14F-4D97-AF65-F5344CB8AC3E}">
        <p14:creationId xmlns:p14="http://schemas.microsoft.com/office/powerpoint/2010/main" val="202899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collaborative effort to improve the </a:t>
            </a:r>
            <a:r>
              <a:rPr lang="en-US" sz="2800" b="1" dirty="0"/>
              <a:t>quality</a:t>
            </a:r>
            <a:r>
              <a:rPr lang="en-US" sz="2800" dirty="0"/>
              <a:t> and </a:t>
            </a:r>
            <a:r>
              <a:rPr lang="en-US" sz="2800" b="1" dirty="0"/>
              <a:t>velocity</a:t>
            </a:r>
            <a:r>
              <a:rPr lang="en-US" sz="2800" dirty="0"/>
              <a:t> of the service lifecycle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5669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</a:t>
            </a:r>
            <a:r>
              <a:rPr lang="en-US" dirty="0" err="1"/>
              <a:t>DevOps</a:t>
            </a:r>
            <a:r>
              <a:rPr lang="en-US" dirty="0"/>
              <a:t> matter?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2016 State of DevOps Report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Survey of over 25,000 technology professionals over 5 years.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 attempt to quantitatively understand how technical and cultural practices associated with DevOps affect IT performance.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Categorized IT organizations as High, Medium or Low performers.</a:t>
            </a:r>
          </a:p>
        </p:txBody>
      </p:sp>
    </p:spTree>
    <p:extLst>
      <p:ext uri="{BB962C8B-B14F-4D97-AF65-F5344CB8AC3E}">
        <p14:creationId xmlns:p14="http://schemas.microsoft.com/office/powerpoint/2010/main" val="1349359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733AD8-121A-D043-B4E8-516E759BB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7" y="721895"/>
            <a:ext cx="9062554" cy="539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2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2016 State of </a:t>
            </a:r>
            <a:r>
              <a:rPr lang="en-US" sz="1200" i="1" dirty="0" err="1"/>
              <a:t>DevOps</a:t>
            </a:r>
            <a:r>
              <a:rPr lang="en-US" sz="1200" i="1" dirty="0"/>
              <a:t> Report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279A60-32BD-5947-9FD0-23BBB98F7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13" y="548640"/>
            <a:ext cx="7481087" cy="563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89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i="1" dirty="0"/>
              <a:t>2016 State of </a:t>
            </a:r>
            <a:r>
              <a:rPr lang="en-US" sz="1200" i="1" dirty="0" err="1"/>
              <a:t>DevOps</a:t>
            </a:r>
            <a:r>
              <a:rPr lang="en-US" sz="1200" i="1" dirty="0"/>
              <a:t> Report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19D17E-404A-F240-BE95-88814169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181100"/>
            <a:ext cx="6146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8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we mean by “infrastructure”?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infrastructure provides all the necessary compute, storage, networking and software components necessary to deliver a service.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4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Traditional IT</a:t>
            </a:r>
          </a:p>
        </p:txBody>
      </p:sp>
    </p:spTree>
    <p:extLst>
      <p:ext uri="{BB962C8B-B14F-4D97-AF65-F5344CB8AC3E}">
        <p14:creationId xmlns:p14="http://schemas.microsoft.com/office/powerpoint/2010/main" val="1675315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Introduction to the course</a:t>
            </a:r>
          </a:p>
          <a:p>
            <a:endParaRPr lang="en-US" dirty="0"/>
          </a:p>
          <a:p>
            <a:r>
              <a:rPr lang="en-US" dirty="0"/>
              <a:t>Review syllabus</a:t>
            </a:r>
          </a:p>
          <a:p>
            <a:endParaRPr lang="en-US" dirty="0"/>
          </a:p>
          <a:p>
            <a:r>
              <a:rPr lang="en-US" dirty="0"/>
              <a:t>Distributed Application Patterns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55" y="1752502"/>
            <a:ext cx="1946711" cy="19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Hand-built infrastructure based on physical hardware and guided by experience.</a:t>
            </a:r>
          </a:p>
          <a:p>
            <a:endParaRPr lang="en-US" dirty="0"/>
          </a:p>
          <a:p>
            <a:r>
              <a:rPr lang="en-US" dirty="0"/>
              <a:t>Every infrastructure component is unique and special.</a:t>
            </a:r>
          </a:p>
          <a:p>
            <a:pPr lvl="1"/>
            <a:r>
              <a:rPr lang="en-US" dirty="0"/>
              <a:t>Built at different times with slightly different processes.</a:t>
            </a:r>
          </a:p>
          <a:p>
            <a:pPr lvl="1"/>
            <a:r>
              <a:rPr lang="en-US" dirty="0"/>
              <a:t>Built by different people with different levels of experience.</a:t>
            </a:r>
          </a:p>
          <a:p>
            <a:pPr lvl="1"/>
            <a:r>
              <a:rPr lang="en-US" dirty="0"/>
              <a:t>“Just make it work.”</a:t>
            </a:r>
          </a:p>
          <a:p>
            <a:pPr lvl="1"/>
            <a:endParaRPr lang="en-US" dirty="0"/>
          </a:p>
          <a:p>
            <a:r>
              <a:rPr lang="en-US" dirty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370218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Role of IT operations staff:</a:t>
            </a:r>
          </a:p>
          <a:p>
            <a:pPr lvl="1"/>
            <a:r>
              <a:rPr lang="en-US" dirty="0"/>
              <a:t>Gatekeepers for all IT services in the organization.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“The Office of No.”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Often partitioned into specialist teams:</a:t>
            </a:r>
          </a:p>
          <a:p>
            <a:pPr lvl="2"/>
            <a:r>
              <a:rPr lang="en-US" dirty="0"/>
              <a:t>Network engineers</a:t>
            </a:r>
          </a:p>
          <a:p>
            <a:pPr lvl="2"/>
            <a:r>
              <a:rPr lang="en-US" dirty="0"/>
              <a:t>Storage engineers</a:t>
            </a:r>
          </a:p>
          <a:p>
            <a:pPr lvl="2"/>
            <a:r>
              <a:rPr lang="en-US" dirty="0"/>
              <a:t>Security analysts</a:t>
            </a:r>
          </a:p>
          <a:p>
            <a:pPr lvl="2"/>
            <a:r>
              <a:rPr lang="en-US" dirty="0"/>
              <a:t>DBAs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Architects focused on the big picture.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Ops team focused on preventing infrastructure failure.</a:t>
            </a:r>
          </a:p>
          <a:p>
            <a:pPr lvl="2"/>
            <a:r>
              <a:rPr lang="en-US" dirty="0"/>
              <a:t>“Keep the lights on.”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76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 server builds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5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server build process:</a:t>
            </a:r>
          </a:p>
          <a:p>
            <a:pPr lvl="1"/>
            <a:r>
              <a:rPr lang="en-US" dirty="0"/>
              <a:t>Purchase request</a:t>
            </a:r>
          </a:p>
          <a:p>
            <a:pPr lvl="1"/>
            <a:r>
              <a:rPr lang="en-US" dirty="0"/>
              <a:t>Purchase order</a:t>
            </a:r>
          </a:p>
          <a:p>
            <a:pPr lvl="1"/>
            <a:r>
              <a:rPr lang="en-US" dirty="0"/>
              <a:t>Receive components</a:t>
            </a:r>
          </a:p>
          <a:p>
            <a:pPr lvl="1"/>
            <a:r>
              <a:rPr lang="en-US" dirty="0"/>
              <a:t>Build server</a:t>
            </a:r>
          </a:p>
          <a:p>
            <a:pPr lvl="1"/>
            <a:r>
              <a:rPr lang="en-US" dirty="0"/>
              <a:t>Test build/ update firmware</a:t>
            </a:r>
          </a:p>
          <a:p>
            <a:pPr lvl="1"/>
            <a:r>
              <a:rPr lang="en-US" dirty="0"/>
              <a:t>Install OS/Hypervisor</a:t>
            </a:r>
          </a:p>
          <a:p>
            <a:pPr lvl="1"/>
            <a:r>
              <a:rPr lang="en-US" dirty="0"/>
              <a:t>Test server</a:t>
            </a:r>
          </a:p>
          <a:p>
            <a:pPr lvl="1"/>
            <a:r>
              <a:rPr lang="en-US" dirty="0"/>
              <a:t>Rack server</a:t>
            </a:r>
          </a:p>
          <a:p>
            <a:pPr lvl="1"/>
            <a:r>
              <a:rPr lang="en-US" dirty="0"/>
              <a:t>Network provisioning</a:t>
            </a:r>
          </a:p>
          <a:p>
            <a:pPr lvl="1"/>
            <a:r>
              <a:rPr lang="en-US" dirty="0"/>
              <a:t>Storage provisioning</a:t>
            </a:r>
          </a:p>
          <a:p>
            <a:pPr lvl="1"/>
            <a:r>
              <a:rPr lang="en-US" dirty="0"/>
              <a:t>Firewall provisioning</a:t>
            </a:r>
          </a:p>
          <a:p>
            <a:pPr lvl="1"/>
            <a:r>
              <a:rPr lang="en-US" dirty="0"/>
              <a:t>Application server installation</a:t>
            </a:r>
          </a:p>
          <a:p>
            <a:pPr lvl="1"/>
            <a:r>
              <a:rPr lang="en-US" dirty="0"/>
              <a:t>Backup/ Monitoring provisioning</a:t>
            </a:r>
          </a:p>
          <a:p>
            <a:pPr lvl="1"/>
            <a:r>
              <a:rPr lang="en-US" dirty="0"/>
              <a:t>Disaster recovery provisioning</a:t>
            </a:r>
          </a:p>
          <a:p>
            <a:pPr lvl="1"/>
            <a:r>
              <a:rPr lang="en-US" dirty="0"/>
              <a:t>Security testing</a:t>
            </a:r>
          </a:p>
          <a:p>
            <a:pPr lvl="1"/>
            <a:r>
              <a:rPr lang="en-US" dirty="0"/>
              <a:t>Data migration</a:t>
            </a:r>
          </a:p>
          <a:p>
            <a:pPr lvl="1"/>
            <a:r>
              <a:rPr lang="en-US" dirty="0"/>
              <a:t>Application service testing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93624">
            <a:off x="5261851" y="1702007"/>
            <a:ext cx="2464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1 to 6 months later you have a server!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60" y="3845940"/>
            <a:ext cx="3575312" cy="2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Modern 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59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Design automated infrastructure that is repeatable and testable.</a:t>
            </a:r>
          </a:p>
          <a:p>
            <a:pPr lvl="1"/>
            <a:r>
              <a:rPr lang="en-US" dirty="0"/>
              <a:t>Humans build the machines that build the infrastructure.</a:t>
            </a:r>
          </a:p>
          <a:p>
            <a:endParaRPr lang="en-US" dirty="0"/>
          </a:p>
          <a:p>
            <a:r>
              <a:rPr lang="en-US" dirty="0"/>
              <a:t>Elimination of </a:t>
            </a:r>
            <a:r>
              <a:rPr lang="en-US" b="1" dirty="0"/>
              <a:t>snowflakes</a:t>
            </a:r>
            <a:r>
              <a:rPr lang="en-US" dirty="0"/>
              <a:t> – unique infrastructure components.</a:t>
            </a:r>
          </a:p>
          <a:p>
            <a:endParaRPr lang="en-US" dirty="0"/>
          </a:p>
          <a:p>
            <a:r>
              <a:rPr lang="en-US" dirty="0"/>
              <a:t>Infrastructure is constantly being replaced.</a:t>
            </a:r>
          </a:p>
          <a:p>
            <a:pPr lvl="1"/>
            <a:r>
              <a:rPr lang="en-US" dirty="0"/>
              <a:t>”We embrace change.”</a:t>
            </a:r>
          </a:p>
          <a:p>
            <a:endParaRPr lang="en-US" dirty="0"/>
          </a:p>
          <a:p>
            <a:r>
              <a:rPr lang="en-US" dirty="0"/>
              <a:t>Infrastructure changes are automated by a change management pipeline instead of a review board. </a:t>
            </a:r>
          </a:p>
        </p:txBody>
      </p:sp>
    </p:spTree>
    <p:extLst>
      <p:ext uri="{BB962C8B-B14F-4D97-AF65-F5344CB8AC3E}">
        <p14:creationId xmlns:p14="http://schemas.microsoft.com/office/powerpoint/2010/main" val="755280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cloud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7531" cy="47530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cloud server build process:</a:t>
            </a:r>
          </a:p>
          <a:p>
            <a:pPr lvl="1"/>
            <a:r>
              <a:rPr lang="en-US" dirty="0"/>
              <a:t>Review current computing budget quotas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Select pre-validated infrastructure stack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stack into virtual data center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Automatically load application services and data</a:t>
            </a:r>
          </a:p>
        </p:txBody>
      </p:sp>
      <p:sp>
        <p:nvSpPr>
          <p:cNvPr id="4" name="TextBox 3"/>
          <p:cNvSpPr txBox="1"/>
          <p:nvPr/>
        </p:nvSpPr>
        <p:spPr>
          <a:xfrm rot="233556">
            <a:off x="5959068" y="1501024"/>
            <a:ext cx="254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2 minutes later you have a server!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1" y="4020129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Infrastructure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08" r="-12908"/>
          <a:stretch>
            <a:fillRect/>
          </a:stretch>
        </p:blipFill>
        <p:spPr>
          <a:xfrm>
            <a:off x="2910969" y="1417638"/>
            <a:ext cx="6539874" cy="359667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5125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Scripted,</a:t>
            </a:r>
          </a:p>
          <a:p>
            <a:pPr marL="0" indent="0">
              <a:buNone/>
            </a:pPr>
            <a:r>
              <a:rPr lang="en-US" dirty="0"/>
              <a:t>automated</a:t>
            </a:r>
          </a:p>
          <a:p>
            <a:pPr marL="0" indent="0">
              <a:buNone/>
            </a:pPr>
            <a:r>
              <a:rPr lang="en-US" dirty="0"/>
              <a:t>infrastructure</a:t>
            </a:r>
          </a:p>
          <a:p>
            <a:pPr marL="0" indent="0">
              <a:buNone/>
            </a:pPr>
            <a:r>
              <a:rPr lang="en-US" dirty="0"/>
              <a:t>available on</a:t>
            </a:r>
          </a:p>
          <a:p>
            <a:pPr marL="0" indent="0">
              <a:buNone/>
            </a:pPr>
            <a:r>
              <a:rPr lang="en-US" dirty="0"/>
              <a:t>demand from a</a:t>
            </a:r>
          </a:p>
          <a:p>
            <a:pPr marL="0" indent="0">
              <a:buNone/>
            </a:pPr>
            <a:r>
              <a:rPr lang="en-US" dirty="0"/>
              <a:t>global cloud</a:t>
            </a:r>
          </a:p>
          <a:p>
            <a:pPr marL="0" indent="0">
              <a:buNone/>
            </a:pPr>
            <a:r>
              <a:rPr lang="en-US" dirty="0"/>
              <a:t>computing service.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r>
              <a:rPr lang="en-US" dirty="0"/>
              <a:t>The majority of enterprise workloads now run in the cloud!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this semester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Automation</a:t>
            </a:r>
          </a:p>
          <a:p>
            <a:pPr lvl="1"/>
            <a:r>
              <a:rPr lang="en-US" dirty="0"/>
              <a:t>Shell scripting</a:t>
            </a:r>
          </a:p>
          <a:p>
            <a:pPr lvl="1"/>
            <a:r>
              <a:rPr lang="en-US" dirty="0"/>
              <a:t>Virtualization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Infrastructure Definition</a:t>
            </a:r>
          </a:p>
          <a:p>
            <a:pPr lvl="1"/>
            <a:r>
              <a:rPr lang="en-US" dirty="0"/>
              <a:t>Configuration Management</a:t>
            </a:r>
          </a:p>
          <a:p>
            <a:pPr lvl="1"/>
            <a:r>
              <a:rPr lang="en-US" dirty="0"/>
              <a:t>Serverless Applications</a:t>
            </a:r>
          </a:p>
          <a:p>
            <a:pPr lvl="1"/>
            <a:r>
              <a:rPr lang="en-US" dirty="0"/>
              <a:t>Containers</a:t>
            </a:r>
          </a:p>
          <a:p>
            <a:pPr lvl="1"/>
            <a:r>
              <a:rPr lang="en-US" dirty="0"/>
              <a:t>Build pipelines</a:t>
            </a:r>
          </a:p>
          <a:p>
            <a:pPr lvl="1"/>
            <a:r>
              <a:rPr lang="en-US" dirty="0"/>
              <a:t>Service orchestration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8" y="1600200"/>
            <a:ext cx="2825879" cy="2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31" y="459524"/>
            <a:ext cx="6801048" cy="2235008"/>
          </a:xfrm>
        </p:spPr>
        <p:txBody>
          <a:bodyPr>
            <a:normAutofit fontScale="47500" lnSpcReduction="20000"/>
          </a:bodyPr>
          <a:lstStyle/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12600" dirty="0">
                <a:solidFill>
                  <a:schemeClr val="tx2">
                    <a:lumMod val="75000"/>
                  </a:schemeClr>
                </a:solidFill>
                <a:latin typeface="Avenir Black"/>
                <a:cs typeface="Avenir Black"/>
              </a:rPr>
              <a:t>Course Syllabus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70200"/>
            <a:ext cx="6959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This course is a start of a journey, not a destination. It takes years of experience to become an expert.</a:t>
            </a:r>
          </a:p>
          <a:p>
            <a:endParaRPr lang="en-US" dirty="0"/>
          </a:p>
          <a:p>
            <a:r>
              <a:rPr lang="en-US" dirty="0"/>
              <a:t>We don't just talk about concepts, we write code and work with different technologies every week.</a:t>
            </a:r>
          </a:p>
          <a:p>
            <a:endParaRPr lang="en-US" dirty="0"/>
          </a:p>
          <a:p>
            <a:r>
              <a:rPr lang="en-US" dirty="0"/>
              <a:t>Nobody is a true expert in all of these topics, including me. Share your knowledge and experience with the class. </a:t>
            </a:r>
          </a:p>
          <a:p>
            <a:endParaRPr lang="en-US" dirty="0"/>
          </a:p>
          <a:p>
            <a:r>
              <a:rPr lang="en-US" dirty="0"/>
              <a:t>Assignments will start out fairly easy at first, but become more challenging over time.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2015 Graduate of UST GPS </a:t>
            </a:r>
            <a:br>
              <a:rPr lang="en-US" sz="2800" dirty="0"/>
            </a:br>
            <a:r>
              <a:rPr lang="en-US" sz="2800" dirty="0"/>
              <a:t>program with </a:t>
            </a:r>
            <a:br>
              <a:rPr lang="en-US" sz="2800" dirty="0"/>
            </a:br>
            <a:r>
              <a:rPr lang="en-US" sz="2800" dirty="0"/>
              <a:t>M.S. in Software Engineering </a:t>
            </a:r>
          </a:p>
          <a:p>
            <a:endParaRPr lang="en-US" sz="2800" dirty="0"/>
          </a:p>
          <a:p>
            <a:r>
              <a:rPr lang="en-US" sz="2800" dirty="0"/>
              <a:t>20+ years in IT working </a:t>
            </a:r>
            <a:br>
              <a:rPr lang="en-US" sz="2800" dirty="0"/>
            </a:br>
            <a:r>
              <a:rPr lang="en-US" sz="2800" dirty="0"/>
              <a:t>with tech startups and </a:t>
            </a:r>
            <a:br>
              <a:rPr lang="en-US" sz="2800" dirty="0"/>
            </a:br>
            <a:r>
              <a:rPr lang="en-US" sz="2800" dirty="0"/>
              <a:t>Fortune 500</a:t>
            </a:r>
          </a:p>
          <a:p>
            <a:pPr lvl="1"/>
            <a:r>
              <a:rPr lang="en-US" sz="2400" dirty="0"/>
              <a:t>Co-founded the largest datacenter</a:t>
            </a:r>
            <a:br>
              <a:rPr lang="en-US" sz="2400" dirty="0"/>
            </a:br>
            <a:r>
              <a:rPr lang="en-US" sz="2400" dirty="0"/>
              <a:t>company in Minnesota.</a:t>
            </a:r>
          </a:p>
          <a:p>
            <a:pPr lvl="1"/>
            <a:r>
              <a:rPr lang="en-US" sz="2400" dirty="0"/>
              <a:t>Currently DevOps Engineer with </a:t>
            </a:r>
            <a:r>
              <a:rPr lang="en-US" sz="2400" dirty="0" err="1"/>
              <a:t>Spok</a:t>
            </a:r>
            <a:endParaRPr lang="en-US" sz="2400" dirty="0"/>
          </a:p>
          <a:p>
            <a:pPr lvl="1"/>
            <a:endParaRPr lang="en-US" sz="2800" dirty="0"/>
          </a:p>
          <a:p>
            <a:r>
              <a:rPr lang="en-US" sz="2800" dirty="0"/>
              <a:t>AWS Certified Solutions Architect &amp; Developer</a:t>
            </a:r>
          </a:p>
          <a:p>
            <a:endParaRPr lang="en-US" sz="2800" dirty="0"/>
          </a:p>
          <a:p>
            <a:r>
              <a:rPr lang="en-US" sz="2800" dirty="0"/>
              <a:t>Hobbies include underwater photography, cycling, analog synths, and woodworking.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92" r="756"/>
          <a:stretch/>
        </p:blipFill>
        <p:spPr>
          <a:xfrm>
            <a:off x="5113992" y="1417638"/>
            <a:ext cx="3480341" cy="27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Quotes from students last few semesters:</a:t>
            </a:r>
          </a:p>
          <a:p>
            <a:endParaRPr lang="en-US" dirty="0"/>
          </a:p>
          <a:p>
            <a:pPr lvl="1"/>
            <a:r>
              <a:rPr lang="en-US" dirty="0"/>
              <a:t>Student 1: “The home work assignments were way too easy to complete.”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Student 2: “These were the most difficult assignments in my entire grad school experience. I spent 10 or more hours on each assignment</a:t>
            </a:r>
            <a:r>
              <a:rPr lang="is-IS" dirty="0"/>
              <a:t>…”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Student 3: “I was able to take lessons from your class and apply them at work the next day!”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69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BE3B9-326A-5B4C-8044-AF820B58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83CB0-6A72-FA4C-AEDE-25E0826CD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assignments are submitted via GitHub in this course. No paper or e-mail submissions are accepted.</a:t>
            </a:r>
          </a:p>
          <a:p>
            <a:endParaRPr lang="en-US" dirty="0"/>
          </a:p>
          <a:p>
            <a:r>
              <a:rPr lang="en-US" dirty="0"/>
              <a:t>You are expected to quickly learn Git on your own if you don't already know it (you should since almost every company uses it now).</a:t>
            </a:r>
          </a:p>
        </p:txBody>
      </p:sp>
    </p:spTree>
    <p:extLst>
      <p:ext uri="{BB962C8B-B14F-4D97-AF65-F5344CB8AC3E}">
        <p14:creationId xmlns:p14="http://schemas.microsoft.com/office/powerpoint/2010/main" val="3035023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06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Assignment grading is performed in a mostly automated fashion using a software test suite.</a:t>
            </a:r>
          </a:p>
          <a:p>
            <a:endParaRPr lang="en-US" dirty="0"/>
          </a:p>
          <a:p>
            <a:r>
              <a:rPr lang="en-US" dirty="0"/>
              <a:t>Assignments must pass a series of tests to receive full points. </a:t>
            </a:r>
          </a:p>
          <a:p>
            <a:pPr lvl="1"/>
            <a:r>
              <a:rPr lang="en-US" b="1" dirty="0"/>
              <a:t>#1 cause of losing points: missing files, incorrect file naming, incorrect file locations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Case in file names matters!</a:t>
            </a:r>
          </a:p>
          <a:p>
            <a:pPr lvl="1"/>
            <a:r>
              <a:rPr lang="en-US" dirty="0"/>
              <a:t>Double-check your work.</a:t>
            </a:r>
          </a:p>
          <a:p>
            <a:endParaRPr lang="en-US" dirty="0"/>
          </a:p>
          <a:p>
            <a:r>
              <a:rPr lang="en-US" dirty="0"/>
              <a:t>Assignments must meet the requirements </a:t>
            </a:r>
            <a:r>
              <a:rPr lang="en-US" b="1" dirty="0"/>
              <a:t>AND</a:t>
            </a:r>
            <a:r>
              <a:rPr lang="en-US" dirty="0"/>
              <a:t> follow good engineering practices: clarity and maintainability.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97" y="229028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0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distributed infrastructure?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computing architecture where software components are running on multiple computing systems.</a:t>
            </a:r>
          </a:p>
          <a:p>
            <a:pPr lvl="1"/>
            <a:r>
              <a:rPr lang="en-US" dirty="0"/>
              <a:t>Web servers</a:t>
            </a:r>
          </a:p>
          <a:p>
            <a:pPr lvl="1"/>
            <a:r>
              <a:rPr lang="en-US" dirty="0"/>
              <a:t>Database servers</a:t>
            </a:r>
          </a:p>
          <a:p>
            <a:pPr lvl="1"/>
            <a:r>
              <a:rPr lang="en-US" dirty="0"/>
              <a:t>Message bus servers</a:t>
            </a:r>
          </a:p>
          <a:p>
            <a:pPr lvl="1"/>
            <a:r>
              <a:rPr lang="en-US" dirty="0"/>
              <a:t>Load balancers</a:t>
            </a:r>
          </a:p>
          <a:p>
            <a:endParaRPr lang="en-US" dirty="0"/>
          </a:p>
          <a:p>
            <a:r>
              <a:rPr lang="en-US" dirty="0"/>
              <a:t>We need this to scale our software platform to support thousands or millions of users.</a:t>
            </a:r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10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scale our platform to support more users?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584" b="10493"/>
          <a:stretch/>
        </p:blipFill>
        <p:spPr>
          <a:xfrm>
            <a:off x="49136" y="1572768"/>
            <a:ext cx="8791976" cy="46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0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Up vs. 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Single large webserver vs. many small webservers.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348605" y="3012122"/>
          <a:ext cx="6096001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</a:t>
                      </a:r>
                      <a:r>
                        <a:rPr lang="en-US" baseline="0" dirty="0"/>
                        <a:t> large s</a:t>
                      </a:r>
                      <a:r>
                        <a:rPr lang="en-US" dirty="0"/>
                        <a:t>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small servers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Easy to maintain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More challenging to maintain, need to sync content and handle performance differences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Finite amount of processing, memory &amp; I/O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Unlimited* amount of processing, memory &amp;</a:t>
                      </a:r>
                      <a:r>
                        <a:rPr lang="en-US" baseline="0" dirty="0"/>
                        <a:t> I/O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Requires</a:t>
                      </a:r>
                      <a:r>
                        <a:rPr lang="en-US" baseline="0" dirty="0"/>
                        <a:t> no special application support.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 needs to support</a:t>
                      </a:r>
                      <a:r>
                        <a:rPr lang="en-US" baseline="0" dirty="0"/>
                        <a:t> distributed deployment architecture (stateless, ephemeral, etc.)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48605" y="6170225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Nothing is really unlimited </a:t>
            </a:r>
            <a:r>
              <a:rPr lang="en-US" sz="1200" dirty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52638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infrastructure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May need to support thousands of users concurrently.</a:t>
            </a:r>
          </a:p>
          <a:p>
            <a:endParaRPr lang="en-US" dirty="0"/>
          </a:p>
          <a:p>
            <a:r>
              <a:rPr lang="en-US" dirty="0"/>
              <a:t>Need to route user requests through the appropriate services on different computing nodes.</a:t>
            </a:r>
          </a:p>
          <a:p>
            <a:endParaRPr lang="en-US" dirty="0"/>
          </a:p>
          <a:p>
            <a:r>
              <a:rPr lang="en-US" dirty="0"/>
              <a:t>Need to distribute and partition data across many systems.</a:t>
            </a:r>
          </a:p>
          <a:p>
            <a:endParaRPr lang="en-US" dirty="0"/>
          </a:p>
          <a:p>
            <a:r>
              <a:rPr lang="en-US" dirty="0"/>
              <a:t>Need to provide fault tolerance to deliver a reliable service.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787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infrastructure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bit about patterns</a:t>
            </a:r>
            <a:r>
              <a:rPr lang="is-IS" dirty="0"/>
              <a:t>…</a:t>
            </a:r>
          </a:p>
          <a:p>
            <a:endParaRPr lang="is-IS" dirty="0"/>
          </a:p>
          <a:p>
            <a:pPr lvl="1"/>
            <a:r>
              <a:rPr lang="is-IS" dirty="0"/>
              <a:t>A </a:t>
            </a:r>
            <a:r>
              <a:rPr lang="is-IS" b="1" dirty="0"/>
              <a:t>pattern</a:t>
            </a:r>
            <a:r>
              <a:rPr lang="is-IS" dirty="0"/>
              <a:t> is a common architectural model which generally meets specified requirements or solves a problem.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An </a:t>
            </a:r>
            <a:r>
              <a:rPr lang="is-IS" b="1" dirty="0"/>
              <a:t>anti-pattern</a:t>
            </a:r>
            <a:r>
              <a:rPr lang="is-IS" dirty="0"/>
              <a:t> is an architectural model which generally leads to an unsatisfactory outcome.</a:t>
            </a:r>
          </a:p>
          <a:p>
            <a:pPr lvl="2"/>
            <a:r>
              <a:rPr lang="is-IS" dirty="0"/>
              <a:t>Many anti-patterns started out as patterns, but then became anti-patterns as technologies evolved.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7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infrastructure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4 useful distributed infrastructure patterns:</a:t>
            </a:r>
          </a:p>
          <a:p>
            <a:endParaRPr lang="en-US" dirty="0"/>
          </a:p>
          <a:p>
            <a:pPr lvl="1"/>
            <a:r>
              <a:rPr lang="en-US" dirty="0"/>
              <a:t>Load balancing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Proxy systems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Message queues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864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yourself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Your name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What do you hope to learn in this class?</a:t>
            </a:r>
          </a:p>
        </p:txBody>
      </p:sp>
    </p:spTree>
    <p:extLst>
      <p:ext uri="{BB962C8B-B14F-4D97-AF65-F5344CB8AC3E}">
        <p14:creationId xmlns:p14="http://schemas.microsoft.com/office/powerpoint/2010/main" val="643403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5905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load balancer </a:t>
            </a:r>
            <a:r>
              <a:rPr lang="en-US" dirty="0"/>
              <a:t>is a service which takes an incoming request and routes it to one of many backend servers.</a:t>
            </a:r>
          </a:p>
          <a:p>
            <a:pPr lvl="2"/>
            <a:r>
              <a:rPr lang="en-US" dirty="0"/>
              <a:t>Example: Internet request is routed to one webserver in a fleet of servers.</a:t>
            </a:r>
          </a:p>
          <a:p>
            <a:pPr lvl="1"/>
            <a:endParaRPr lang="en-US" dirty="0"/>
          </a:p>
          <a:p>
            <a:r>
              <a:rPr lang="en-US" dirty="0"/>
              <a:t>LB watches the health of servers and dynamically re-routes requests if a server fails.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62" y="4256108"/>
            <a:ext cx="4510446" cy="238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30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balancer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 load balancer can use a variety of algorithms to determine which server should handle a request.</a:t>
            </a:r>
          </a:p>
          <a:p>
            <a:pPr lvl="1"/>
            <a:r>
              <a:rPr lang="en-US" b="1" dirty="0"/>
              <a:t>Random</a:t>
            </a:r>
            <a:r>
              <a:rPr lang="en-US" dirty="0"/>
              <a:t>: each incoming request is sent to a random server in the fleet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Round-robin</a:t>
            </a:r>
            <a:r>
              <a:rPr lang="en-US" dirty="0"/>
              <a:t>: each incoming request is sent to a different server in a predetermined order</a:t>
            </a:r>
          </a:p>
          <a:p>
            <a:pPr lvl="2"/>
            <a:r>
              <a:rPr lang="en-US" dirty="0"/>
              <a:t>Can also be accomplished with DNS settings and is sometimes referred to as </a:t>
            </a:r>
            <a:r>
              <a:rPr lang="en-US" i="1" dirty="0"/>
              <a:t>spray-and-pray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8088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balancer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b="1" dirty="0"/>
              <a:t>Least load</a:t>
            </a:r>
            <a:r>
              <a:rPr lang="en-US" dirty="0"/>
              <a:t>: Load balancer monitors load of each server and sends requests to least loaded system</a:t>
            </a:r>
          </a:p>
          <a:p>
            <a:pPr lvl="2"/>
            <a:r>
              <a:rPr lang="en-US" dirty="0"/>
              <a:t>Problem? What if least loaded system is actually a new system added to the server fleet.</a:t>
            </a:r>
          </a:p>
          <a:p>
            <a:pPr lvl="2"/>
            <a:r>
              <a:rPr lang="en-US" dirty="0"/>
              <a:t>Least loaded system could be quickly overwhelmed because average load metrics lag behind requests.</a:t>
            </a:r>
          </a:p>
          <a:p>
            <a:pPr lvl="3"/>
            <a:r>
              <a:rPr lang="en-US" dirty="0"/>
              <a:t>Solution = </a:t>
            </a:r>
            <a:r>
              <a:rPr lang="en-US" b="1" dirty="0"/>
              <a:t>slow start.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Weighted round robin</a:t>
            </a:r>
            <a:r>
              <a:rPr lang="en-US" dirty="0"/>
              <a:t>: servers are given specific weights so that higher-weighted servers receive a greater percentage of requests.</a:t>
            </a:r>
          </a:p>
          <a:p>
            <a:pPr lvl="2"/>
            <a:r>
              <a:rPr lang="en-US" dirty="0"/>
              <a:t>Maybe some servers are more powerful than others.</a:t>
            </a:r>
          </a:p>
          <a:p>
            <a:pPr lvl="2"/>
            <a:r>
              <a:rPr lang="en-US" dirty="0"/>
              <a:t>Example: Server A is weighted at 100 and Server B is weighted at 50.</a:t>
            </a:r>
          </a:p>
        </p:txBody>
      </p:sp>
    </p:spTree>
    <p:extLst>
      <p:ext uri="{BB962C8B-B14F-4D97-AF65-F5344CB8AC3E}">
        <p14:creationId xmlns:p14="http://schemas.microsoft.com/office/powerpoint/2010/main" val="4109701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Proxy service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681" t="29206" r="1681" b="9019"/>
          <a:stretch/>
        </p:blipFill>
        <p:spPr>
          <a:xfrm>
            <a:off x="3856504" y="4002832"/>
            <a:ext cx="4883261" cy="233823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z="2800" dirty="0"/>
              <a:t>A proxy service takes an incoming request and may query multiple backend systems to create an aggregate response.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Response impacted by </a:t>
            </a:r>
            <a:br>
              <a:rPr lang="en-US" dirty="0"/>
            </a:br>
            <a:r>
              <a:rPr lang="en-US" dirty="0"/>
              <a:t>highest latency response.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045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Message queue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2049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message queue decouples services and allows producers (senders) to send messages to consumers (receivers).</a:t>
            </a:r>
          </a:p>
          <a:p>
            <a:endParaRPr lang="en-US" dirty="0"/>
          </a:p>
          <a:p>
            <a:pPr lvl="1"/>
            <a:r>
              <a:rPr lang="en-US" dirty="0"/>
              <a:t>Prevents one service from overwhelming another service with requests.</a:t>
            </a:r>
          </a:p>
          <a:p>
            <a:pPr lvl="1"/>
            <a:r>
              <a:rPr lang="en-US" dirty="0"/>
              <a:t>Allows for asynchronous, batch handling of requests.</a:t>
            </a:r>
          </a:p>
          <a:p>
            <a:pPr lvl="1"/>
            <a:r>
              <a:rPr lang="en-US" dirty="0"/>
              <a:t>Increases application reliability (retries)</a:t>
            </a:r>
          </a:p>
          <a:p>
            <a:endParaRPr lang="en-US" dirty="0"/>
          </a:p>
          <a:p>
            <a:r>
              <a:rPr lang="en-US" dirty="0"/>
              <a:t>Companies like </a:t>
            </a:r>
            <a:r>
              <a:rPr lang="en-US" dirty="0" err="1"/>
              <a:t>Amazon.com</a:t>
            </a:r>
            <a:r>
              <a:rPr lang="en-US" dirty="0"/>
              <a:t> use thousands of message queues.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C4D08-55AC-D646-9A34-2AFD8EC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20" y="4467021"/>
            <a:ext cx="4869180" cy="21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4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distributed state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29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State </a:t>
            </a:r>
            <a:r>
              <a:rPr lang="en-US" dirty="0"/>
              <a:t>refers to data that an application needs to </a:t>
            </a:r>
            <a:r>
              <a:rPr lang="en-US" b="1" dirty="0"/>
              <a:t>persist</a:t>
            </a:r>
            <a:r>
              <a:rPr lang="en-US" dirty="0"/>
              <a:t> (store) for a long duration.</a:t>
            </a:r>
          </a:p>
          <a:p>
            <a:endParaRPr lang="en-US" dirty="0"/>
          </a:p>
          <a:p>
            <a:r>
              <a:rPr lang="en-US" dirty="0"/>
              <a:t>Large distributed systems need to persist data.</a:t>
            </a:r>
          </a:p>
          <a:p>
            <a:pPr lvl="1"/>
            <a:r>
              <a:rPr lang="en-US" dirty="0"/>
              <a:t>A single database server will eventually run out of processing power, memory, or storage.</a:t>
            </a:r>
          </a:p>
          <a:p>
            <a:pPr lvl="2"/>
            <a:r>
              <a:rPr lang="en-US" dirty="0"/>
              <a:t>Facebook can’t store all their data on a single server.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Solution: Need to store data on multiple database servers.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72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397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How do we store data across multiple database servers?</a:t>
            </a:r>
          </a:p>
          <a:p>
            <a:endParaRPr lang="en-US" dirty="0"/>
          </a:p>
          <a:p>
            <a:r>
              <a:rPr lang="en-US" dirty="0"/>
              <a:t>Partition a database into multiple slices, called </a:t>
            </a:r>
            <a:r>
              <a:rPr lang="en-US" b="1" dirty="0"/>
              <a:t>shards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Shards are stored on multiple servers.</a:t>
            </a:r>
          </a:p>
          <a:p>
            <a:pPr lvl="1"/>
            <a:r>
              <a:rPr lang="en-US" dirty="0"/>
              <a:t>A server may contain one or more shards.</a:t>
            </a:r>
          </a:p>
          <a:p>
            <a:endParaRPr lang="en-US" dirty="0"/>
          </a:p>
          <a:p>
            <a:r>
              <a:rPr lang="en-US" dirty="0"/>
              <a:t>Apps distribute requests to multiple </a:t>
            </a:r>
            <a:r>
              <a:rPr lang="en-US" dirty="0" err="1"/>
              <a:t>sharded</a:t>
            </a:r>
            <a:r>
              <a:rPr lang="en-US" dirty="0"/>
              <a:t> database servers, improving performance for some operations.</a:t>
            </a:r>
          </a:p>
          <a:p>
            <a:pPr lvl="1"/>
            <a:r>
              <a:rPr lang="en-US" dirty="0"/>
              <a:t>Improved write and indexing performance.</a:t>
            </a:r>
          </a:p>
          <a:p>
            <a:pPr lvl="1"/>
            <a:r>
              <a:rPr lang="en-US" dirty="0"/>
              <a:t>Potential challenges rebalancing data on shards.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051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Sharding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48" y="1509504"/>
            <a:ext cx="6990282" cy="48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58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76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NoSQL = Not only SQL.</a:t>
            </a:r>
          </a:p>
          <a:p>
            <a:endParaRPr lang="en-US" dirty="0"/>
          </a:p>
          <a:p>
            <a:r>
              <a:rPr lang="en-US" dirty="0"/>
              <a:t>Goal is to store data closer to the way it’s actually represented.</a:t>
            </a:r>
          </a:p>
          <a:p>
            <a:endParaRPr lang="en-US" dirty="0"/>
          </a:p>
          <a:p>
            <a:r>
              <a:rPr lang="en-US" dirty="0"/>
              <a:t>Several different types of NoSQL databases, each solving different scaling issues.</a:t>
            </a:r>
          </a:p>
          <a:p>
            <a:endParaRPr lang="en-US" dirty="0"/>
          </a:p>
          <a:p>
            <a:r>
              <a:rPr lang="en-US" dirty="0"/>
              <a:t>Growth of NoSQL correlated to the growth of distributed systems (~2010).</a:t>
            </a:r>
          </a:p>
        </p:txBody>
      </p:sp>
    </p:spTree>
    <p:extLst>
      <p:ext uri="{BB962C8B-B14F-4D97-AF65-F5344CB8AC3E}">
        <p14:creationId xmlns:p14="http://schemas.microsoft.com/office/powerpoint/2010/main" val="3441411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Four major types of NoSQL databases:</a:t>
            </a:r>
          </a:p>
          <a:p>
            <a:endParaRPr lang="en-US" dirty="0"/>
          </a:p>
          <a:p>
            <a:pPr lvl="1"/>
            <a:r>
              <a:rPr lang="en-US" dirty="0"/>
              <a:t>Key/value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Columnar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Document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368551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D0AFF3-90CE-0149-9BF1-54ED4F3B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8CFF9-373E-3041-A123-31816C3CCA2F}"/>
              </a:ext>
            </a:extLst>
          </p:cNvPr>
          <p:cNvSpPr txBox="1"/>
          <p:nvPr/>
        </p:nvSpPr>
        <p:spPr>
          <a:xfrm>
            <a:off x="189688" y="1273108"/>
            <a:ext cx="7125511" cy="21698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Manufacturers in the 1980's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bg1"/>
                </a:solidFill>
              </a:rPr>
              <a:t>Protect sales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bg1"/>
                </a:solidFill>
              </a:rPr>
              <a:t>Reduce costs</a:t>
            </a:r>
          </a:p>
        </p:txBody>
      </p:sp>
    </p:spTree>
    <p:extLst>
      <p:ext uri="{BB962C8B-B14F-4D97-AF65-F5344CB8AC3E}">
        <p14:creationId xmlns:p14="http://schemas.microsoft.com/office/powerpoint/2010/main" val="26500288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Key/value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939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Key/value</a:t>
            </a:r>
          </a:p>
          <a:p>
            <a:pPr lvl="1"/>
            <a:r>
              <a:rPr lang="en-US" dirty="0"/>
              <a:t>Store a key/value set.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Query a key and get a value returned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Based on hashing algorithm &amp; easy to shard.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Popular way to store web user sessions</a:t>
            </a:r>
          </a:p>
          <a:p>
            <a:pPr lvl="2"/>
            <a:r>
              <a:rPr lang="en-US" dirty="0"/>
              <a:t>Key = </a:t>
            </a:r>
            <a:r>
              <a:rPr lang="en-US" dirty="0" err="1"/>
              <a:t>sessionId</a:t>
            </a:r>
            <a:endParaRPr lang="en-US" dirty="0"/>
          </a:p>
          <a:p>
            <a:pPr lvl="2"/>
            <a:r>
              <a:rPr lang="en-US" dirty="0"/>
              <a:t>Value = serialized session object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Examples: </a:t>
            </a:r>
            <a:r>
              <a:rPr lang="en-US" dirty="0" err="1"/>
              <a:t>Redis</a:t>
            </a:r>
            <a:r>
              <a:rPr lang="en-US" dirty="0"/>
              <a:t>, </a:t>
            </a:r>
            <a:r>
              <a:rPr lang="en-US" dirty="0" err="1"/>
              <a:t>Memcached</a:t>
            </a:r>
            <a:r>
              <a:rPr lang="en-US" dirty="0"/>
              <a:t>, Consul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446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Columnar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Columnar</a:t>
            </a:r>
          </a:p>
          <a:p>
            <a:pPr lvl="1"/>
            <a:r>
              <a:rPr lang="en-US" dirty="0"/>
              <a:t>Imagine pivoting a traditional database table.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Store columns instead of storing columns in sequential disk pages.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Offers super-fast aggregate operations due to less page lookups.</a:t>
            </a:r>
          </a:p>
          <a:p>
            <a:pPr lvl="2"/>
            <a:r>
              <a:rPr lang="en-US" dirty="0"/>
              <a:t>What’s the total profit across all products in the company?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Examples: </a:t>
            </a:r>
            <a:r>
              <a:rPr lang="en-US" dirty="0" err="1"/>
              <a:t>Hbase</a:t>
            </a:r>
            <a:r>
              <a:rPr lang="en-US" dirty="0"/>
              <a:t>, AWS Redshift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5470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Columnar database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28" y="1843660"/>
            <a:ext cx="68453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22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455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Document</a:t>
            </a:r>
          </a:p>
          <a:p>
            <a:pPr lvl="1"/>
            <a:r>
              <a:rPr lang="en-US" dirty="0"/>
              <a:t>Store documents instead of individual atomic records.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document is stored in the form of </a:t>
            </a:r>
            <a:r>
              <a:rPr lang="en-US" dirty="0" err="1"/>
              <a:t>Javascript</a:t>
            </a:r>
            <a:r>
              <a:rPr lang="en-US" dirty="0"/>
              <a:t> Object Notation (JSON).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Supports hierarchical and embedded data structures.</a:t>
            </a:r>
          </a:p>
          <a:p>
            <a:pPr lvl="2"/>
            <a:r>
              <a:rPr lang="en-US" dirty="0"/>
              <a:t>A person can have many addresses, each address is embedded in the document.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Sometimes called schema-less databases (but that’s not necessarily true).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Examples: MongoDB, AWS </a:t>
            </a:r>
            <a:r>
              <a:rPr lang="en-US" dirty="0" err="1"/>
              <a:t>DynamoDB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483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database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52721"/>
            <a:ext cx="7620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22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NoSQL</a:t>
            </a:r>
            <a:r>
              <a:rPr lang="en-US" dirty="0"/>
              <a:t>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/>
              <a:t>Graph</a:t>
            </a:r>
          </a:p>
          <a:p>
            <a:pPr lvl="1"/>
            <a:r>
              <a:rPr lang="en-US" dirty="0"/>
              <a:t>Stores data in nodes and edges of a graph</a:t>
            </a:r>
          </a:p>
          <a:p>
            <a:pPr lvl="1"/>
            <a:r>
              <a:rPr lang="en-US" dirty="0"/>
              <a:t>Able to easily store and maintain complex relationships (social media)</a:t>
            </a:r>
          </a:p>
          <a:p>
            <a:pPr lvl="1"/>
            <a:r>
              <a:rPr lang="en-US" dirty="0"/>
              <a:t>Example Neo4j</a:t>
            </a:r>
          </a:p>
          <a:p>
            <a:pPr lvl="1"/>
            <a:endParaRPr lang="en-US" dirty="0"/>
          </a:p>
          <a:p>
            <a:r>
              <a:rPr lang="en-US" dirty="0"/>
              <a:t>If you are interested in NoSQL, take the Big Data Management course (SEIS 737).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8741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system coupling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You learned about the concept of coupling in the software engineering course. </a:t>
            </a:r>
          </a:p>
          <a:p>
            <a:endParaRPr lang="en-US" dirty="0"/>
          </a:p>
          <a:p>
            <a:r>
              <a:rPr lang="en-US" b="1" dirty="0"/>
              <a:t>In general, loose coupling is desirable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Easier to maintain and replace components.</a:t>
            </a:r>
          </a:p>
          <a:p>
            <a:pPr lvl="1"/>
            <a:r>
              <a:rPr lang="en-US" dirty="0"/>
              <a:t>Fewer bugs and hidden dependencies.</a:t>
            </a:r>
          </a:p>
          <a:p>
            <a:pPr lvl="1"/>
            <a:r>
              <a:rPr lang="en-US" dirty="0"/>
              <a:t>More flexible.</a:t>
            </a:r>
          </a:p>
          <a:p>
            <a:pPr lvl="1"/>
            <a:endParaRPr lang="en-US" dirty="0"/>
          </a:p>
          <a:p>
            <a:r>
              <a:rPr lang="en-US" dirty="0"/>
              <a:t>Loose coupling is highly desirable in distributed systems as </a:t>
            </a:r>
            <a:r>
              <a:rPr lang="en-US"/>
              <a:t>well.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848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982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The speed of small systems cannot easily be translated to large distributed systems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Applications running on a single server will encounter different bottlenecks as the service scales.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Doubling CPU or memory does not necessarily double performance.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performance bottleneck (constraint) always changes!</a:t>
            </a:r>
          </a:p>
          <a:p>
            <a:endParaRPr lang="en-US" dirty="0"/>
          </a:p>
          <a:p>
            <a:r>
              <a:rPr lang="en-US" b="1" dirty="0"/>
              <a:t>Network and disk I/O are orders of magnitude slower than CPU and memory access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Be very wary of these kinds of requests!</a:t>
            </a:r>
          </a:p>
          <a:p>
            <a:pPr lvl="1"/>
            <a:r>
              <a:rPr lang="en-US" dirty="0"/>
              <a:t>Slow request latencies are magnified at scale.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155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 1: Set up accounts</a:t>
            </a:r>
          </a:p>
          <a:p>
            <a:r>
              <a:rPr lang="en-US" dirty="0"/>
              <a:t>Read </a:t>
            </a:r>
            <a:r>
              <a:rPr lang="en-US" i="1" dirty="0" err="1"/>
              <a:t>Git</a:t>
            </a:r>
            <a:r>
              <a:rPr lang="en-US" i="1" dirty="0"/>
              <a:t> Hands On Guide</a:t>
            </a:r>
          </a:p>
          <a:p>
            <a:r>
              <a:rPr lang="en-US" dirty="0"/>
              <a:t>Read </a:t>
            </a:r>
            <a:r>
              <a:rPr lang="en-US" i="1" dirty="0"/>
              <a:t>Linux Hands On Guide</a:t>
            </a:r>
          </a:p>
          <a:p>
            <a:r>
              <a:rPr lang="en-US"/>
              <a:t>Watch Lecture 2 videos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8AB6A7-07E9-F84B-AD57-D7CE6C745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21" y="1902878"/>
            <a:ext cx="5906015" cy="42759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85C57A-1609-3A46-A09E-16EB0C38F25C}"/>
              </a:ext>
            </a:extLst>
          </p:cNvPr>
          <p:cNvSpPr txBox="1"/>
          <p:nvPr/>
        </p:nvSpPr>
        <p:spPr>
          <a:xfrm>
            <a:off x="1141277" y="875899"/>
            <a:ext cx="7155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LEAN/ Toyota Production System</a:t>
            </a:r>
          </a:p>
        </p:txBody>
      </p:sp>
    </p:spTree>
    <p:extLst>
      <p:ext uri="{BB962C8B-B14F-4D97-AF65-F5344CB8AC3E}">
        <p14:creationId xmlns:p14="http://schemas.microsoft.com/office/powerpoint/2010/main" val="612337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346F03-5CDC-4D47-B748-B955966BB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14557D-F8DF-2E43-A168-214D06FD2319}"/>
              </a:ext>
            </a:extLst>
          </p:cNvPr>
          <p:cNvSpPr txBox="1"/>
          <p:nvPr/>
        </p:nvSpPr>
        <p:spPr>
          <a:xfrm>
            <a:off x="189688" y="1273108"/>
            <a:ext cx="7582712" cy="2169825"/>
          </a:xfrm>
          <a:prstGeom prst="rect">
            <a:avLst/>
          </a:prstGeom>
          <a:solidFill>
            <a:schemeClr val="accent3">
              <a:lumMod val="5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Modern software companies: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bg1"/>
                </a:solidFill>
              </a:rPr>
              <a:t>Produce value quickly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bg1"/>
                </a:solidFill>
              </a:rPr>
              <a:t>Deliver reliable services</a:t>
            </a:r>
          </a:p>
        </p:txBody>
      </p:sp>
    </p:spTree>
    <p:extLst>
      <p:ext uri="{BB962C8B-B14F-4D97-AF65-F5344CB8AC3E}">
        <p14:creationId xmlns:p14="http://schemas.microsoft.com/office/powerpoint/2010/main" val="203041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25D634-C5FB-0446-8BA4-75599CABD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82" y="1858147"/>
            <a:ext cx="5950310" cy="306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D8931A-23D7-5C48-B5A3-98EBECA26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857EA7-C8F5-6E40-8661-304078BA7226}"/>
              </a:ext>
            </a:extLst>
          </p:cNvPr>
          <p:cNvSpPr txBox="1"/>
          <p:nvPr/>
        </p:nvSpPr>
        <p:spPr>
          <a:xfrm>
            <a:off x="2882213" y="2553215"/>
            <a:ext cx="3206579" cy="1200329"/>
          </a:xfrm>
          <a:prstGeom prst="rect">
            <a:avLst/>
          </a:prstGeom>
          <a:solidFill>
            <a:schemeClr val="accent6">
              <a:lumMod val="5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160,000</a:t>
            </a:r>
          </a:p>
        </p:txBody>
      </p:sp>
    </p:spTree>
    <p:extLst>
      <p:ext uri="{BB962C8B-B14F-4D97-AF65-F5344CB8AC3E}">
        <p14:creationId xmlns:p14="http://schemas.microsoft.com/office/powerpoint/2010/main" val="3148699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8863</TotalTime>
  <Words>1973</Words>
  <Application>Microsoft Macintosh PowerPoint</Application>
  <PresentationFormat>On-screen Show (4:3)</PresentationFormat>
  <Paragraphs>382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Avenir Black</vt:lpstr>
      <vt:lpstr>Calibri</vt:lpstr>
      <vt:lpstr>Mangal</vt:lpstr>
      <vt:lpstr>Wingdings</vt:lpstr>
      <vt:lpstr>Office Theme</vt:lpstr>
      <vt:lpstr>DevOps &amp; Cloud Infrastructure SEIS 665 Week 1 Distributed Infrastructure Patterns</vt:lpstr>
      <vt:lpstr>Agenda</vt:lpstr>
      <vt:lpstr>About Your Instructor</vt:lpstr>
      <vt:lpstr>Introduce yourself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 defined</vt:lpstr>
      <vt:lpstr>What is DevOps?</vt:lpstr>
      <vt:lpstr>What is DevOps?</vt:lpstr>
      <vt:lpstr>What is DevOps?</vt:lpstr>
      <vt:lpstr>Why does DevOps matter?</vt:lpstr>
      <vt:lpstr>PowerPoint Presentation</vt:lpstr>
      <vt:lpstr>PowerPoint Presentation</vt:lpstr>
      <vt:lpstr>PowerPoint Presentation</vt:lpstr>
      <vt:lpstr>Infrastructure</vt:lpstr>
      <vt:lpstr>Traditional IT</vt:lpstr>
      <vt:lpstr>Traditional IT</vt:lpstr>
      <vt:lpstr>Traditional IT</vt:lpstr>
      <vt:lpstr>Traditional IT server builds</vt:lpstr>
      <vt:lpstr>Modern IT</vt:lpstr>
      <vt:lpstr>Modern IT</vt:lpstr>
      <vt:lpstr>Modern cloud servers</vt:lpstr>
      <vt:lpstr>Cloud Infrastructure</vt:lpstr>
      <vt:lpstr>Topics this semester</vt:lpstr>
      <vt:lpstr>PowerPoint Presentation</vt:lpstr>
      <vt:lpstr>Syllabus Notes</vt:lpstr>
      <vt:lpstr>Assignments</vt:lpstr>
      <vt:lpstr>Assignment Submission</vt:lpstr>
      <vt:lpstr>Assignment Grading</vt:lpstr>
      <vt:lpstr>Attendance</vt:lpstr>
      <vt:lpstr>What is distributed infrastructure?</vt:lpstr>
      <vt:lpstr>How do we scale our platform to support more users?</vt:lpstr>
      <vt:lpstr>Scale Up vs. Out</vt:lpstr>
      <vt:lpstr>Distributed infrastructure challenges</vt:lpstr>
      <vt:lpstr>Distributed infrastructure patterns</vt:lpstr>
      <vt:lpstr>Distributed infrastructure patterns</vt:lpstr>
      <vt:lpstr>Load balancing</vt:lpstr>
      <vt:lpstr>Load balancer distribution</vt:lpstr>
      <vt:lpstr>Load balancer distribution</vt:lpstr>
      <vt:lpstr>Proxy service</vt:lpstr>
      <vt:lpstr>Message queue</vt:lpstr>
      <vt:lpstr>The distributed state challenge</vt:lpstr>
      <vt:lpstr>Database Sharding</vt:lpstr>
      <vt:lpstr>Database Sharding</vt:lpstr>
      <vt:lpstr>NoSQL</vt:lpstr>
      <vt:lpstr>NoSQL</vt:lpstr>
      <vt:lpstr>Key/value database</vt:lpstr>
      <vt:lpstr>Columnar database</vt:lpstr>
      <vt:lpstr>Columnar database</vt:lpstr>
      <vt:lpstr>Document database</vt:lpstr>
      <vt:lpstr>Document database</vt:lpstr>
      <vt:lpstr>NoSQL types</vt:lpstr>
      <vt:lpstr>Distributed system coupling</vt:lpstr>
      <vt:lpstr>Scaling performance</vt:lpstr>
      <vt:lpstr>Homework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Microsoft Office User</cp:lastModifiedBy>
  <cp:revision>172</cp:revision>
  <dcterms:created xsi:type="dcterms:W3CDTF">2016-03-17T15:27:29Z</dcterms:created>
  <dcterms:modified xsi:type="dcterms:W3CDTF">2018-08-19T16:50:22Z</dcterms:modified>
</cp:coreProperties>
</file>